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1E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ke\Dropbox\BASiS\fluid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ke\Dropbox\BASiS\fluid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ke\Dropbox\BASiS\fluid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spPr>
            <a:solidFill>
              <a:srgbClr val="4F81BD">
                <a:alpha val="49000"/>
              </a:srgbClr>
            </a:solidFill>
            <a:ln>
              <a:solidFill>
                <a:schemeClr val="tx2"/>
              </a:solidFill>
            </a:ln>
          </c:spPr>
          <c:val>
            <c:numRef>
              <c:f>'SEAU graph'!$B$7:$BC$7</c:f>
              <c:numCache>
                <c:formatCode>General</c:formatCode>
                <c:ptCount val="54"/>
                <c:pt idx="0">
                  <c:v>1.0</c:v>
                </c:pt>
                <c:pt idx="1">
                  <c:v>0.0</c:v>
                </c:pt>
                <c:pt idx="2">
                  <c:v>2.0</c:v>
                </c:pt>
                <c:pt idx="3">
                  <c:v>0.0</c:v>
                </c:pt>
                <c:pt idx="4">
                  <c:v>2.0</c:v>
                </c:pt>
                <c:pt idx="5">
                  <c:v>0.0</c:v>
                </c:pt>
                <c:pt idx="6">
                  <c:v>0.0</c:v>
                </c:pt>
                <c:pt idx="7">
                  <c:v>1.0</c:v>
                </c:pt>
                <c:pt idx="8">
                  <c:v>1.0</c:v>
                </c:pt>
                <c:pt idx="9">
                  <c:v>0.0</c:v>
                </c:pt>
                <c:pt idx="10">
                  <c:v>0.0</c:v>
                </c:pt>
                <c:pt idx="11">
                  <c:v>1.0</c:v>
                </c:pt>
                <c:pt idx="12">
                  <c:v>0.0</c:v>
                </c:pt>
                <c:pt idx="13">
                  <c:v>2.0</c:v>
                </c:pt>
                <c:pt idx="14">
                  <c:v>0.0</c:v>
                </c:pt>
                <c:pt idx="15">
                  <c:v>1.0</c:v>
                </c:pt>
                <c:pt idx="16">
                  <c:v>0.0</c:v>
                </c:pt>
                <c:pt idx="17">
                  <c:v>0.0</c:v>
                </c:pt>
                <c:pt idx="18">
                  <c:v>1.0</c:v>
                </c:pt>
                <c:pt idx="19">
                  <c:v>1.0</c:v>
                </c:pt>
                <c:pt idx="20">
                  <c:v>0.0</c:v>
                </c:pt>
                <c:pt idx="21">
                  <c:v>1.0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1.0</c:v>
                </c:pt>
                <c:pt idx="28">
                  <c:v>0.0</c:v>
                </c:pt>
                <c:pt idx="31">
                  <c:v>2.0</c:v>
                </c:pt>
                <c:pt idx="32">
                  <c:v>1.0</c:v>
                </c:pt>
                <c:pt idx="33">
                  <c:v>1.0</c:v>
                </c:pt>
                <c:pt idx="34">
                  <c:v>2.0</c:v>
                </c:pt>
                <c:pt idx="35">
                  <c:v>2.0</c:v>
                </c:pt>
                <c:pt idx="36">
                  <c:v>2.0</c:v>
                </c:pt>
                <c:pt idx="37">
                  <c:v>3.0</c:v>
                </c:pt>
                <c:pt idx="38">
                  <c:v>0.0</c:v>
                </c:pt>
                <c:pt idx="39">
                  <c:v>1.0</c:v>
                </c:pt>
                <c:pt idx="40">
                  <c:v>1.0</c:v>
                </c:pt>
                <c:pt idx="41">
                  <c:v>5.0</c:v>
                </c:pt>
                <c:pt idx="42">
                  <c:v>2.0</c:v>
                </c:pt>
                <c:pt idx="43">
                  <c:v>5.0</c:v>
                </c:pt>
                <c:pt idx="44">
                  <c:v>5.0</c:v>
                </c:pt>
                <c:pt idx="45">
                  <c:v>1.0</c:v>
                </c:pt>
                <c:pt idx="46">
                  <c:v>2.0</c:v>
                </c:pt>
                <c:pt idx="47">
                  <c:v>5.0</c:v>
                </c:pt>
                <c:pt idx="48">
                  <c:v>0.0</c:v>
                </c:pt>
                <c:pt idx="49">
                  <c:v>2.0</c:v>
                </c:pt>
                <c:pt idx="50">
                  <c:v>4.0</c:v>
                </c:pt>
                <c:pt idx="51">
                  <c:v>1.0</c:v>
                </c:pt>
                <c:pt idx="52">
                  <c:v>5.0</c:v>
                </c:pt>
                <c:pt idx="53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4194232"/>
        <c:axId val="2083957256"/>
      </c:areaChart>
      <c:catAx>
        <c:axId val="2084194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Number</a:t>
                </a:r>
                <a:r>
                  <a:rPr lang="en-GB" baseline="0"/>
                  <a:t> of Patients</a:t>
                </a:r>
                <a:endParaRPr lang="en-GB"/>
              </a:p>
            </c:rich>
          </c:tx>
          <c:layout/>
          <c:overlay val="0"/>
        </c:title>
        <c:majorTickMark val="out"/>
        <c:minorTickMark val="none"/>
        <c:tickLblPos val="nextTo"/>
        <c:crossAx val="2083957256"/>
        <c:crosses val="autoZero"/>
        <c:auto val="1"/>
        <c:lblAlgn val="ctr"/>
        <c:lblOffset val="100"/>
        <c:noMultiLvlLbl val="0"/>
      </c:catAx>
      <c:valAx>
        <c:axId val="20839572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/>
                  <a:t>Total</a:t>
                </a:r>
                <a:r>
                  <a:rPr lang="en-GB" baseline="0" dirty="0"/>
                  <a:t> Score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4194232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rgbClr val="92D050">
                <a:alpha val="64000"/>
              </a:srgbClr>
            </a:solidFill>
            <a:ln>
              <a:solidFill>
                <a:srgbClr val="00421E"/>
              </a:solidFill>
            </a:ln>
          </c:spPr>
          <c:val>
            <c:numRef>
              <c:f>'final graph'!$B$8:$CM$8</c:f>
              <c:numCache>
                <c:formatCode>General</c:formatCode>
                <c:ptCount val="9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2.0</c:v>
                </c:pt>
                <c:pt idx="5">
                  <c:v>0.0</c:v>
                </c:pt>
                <c:pt idx="6">
                  <c:v>0.0</c:v>
                </c:pt>
                <c:pt idx="7">
                  <c:v>1.0</c:v>
                </c:pt>
                <c:pt idx="8">
                  <c:v>1.0</c:v>
                </c:pt>
                <c:pt idx="9">
                  <c:v>0.0</c:v>
                </c:pt>
                <c:pt idx="10">
                  <c:v>1.0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1.0</c:v>
                </c:pt>
                <c:pt idx="16">
                  <c:v>1.0</c:v>
                </c:pt>
                <c:pt idx="17">
                  <c:v>1.0</c:v>
                </c:pt>
                <c:pt idx="18">
                  <c:v>0.0</c:v>
                </c:pt>
                <c:pt idx="19">
                  <c:v>1.0</c:v>
                </c:pt>
                <c:pt idx="20">
                  <c:v>2.0</c:v>
                </c:pt>
                <c:pt idx="21">
                  <c:v>0.0</c:v>
                </c:pt>
                <c:pt idx="22">
                  <c:v>2.0</c:v>
                </c:pt>
                <c:pt idx="23">
                  <c:v>2.0</c:v>
                </c:pt>
                <c:pt idx="24">
                  <c:v>1.0</c:v>
                </c:pt>
                <c:pt idx="25">
                  <c:v>2.0</c:v>
                </c:pt>
                <c:pt idx="26">
                  <c:v>1.0</c:v>
                </c:pt>
                <c:pt idx="27">
                  <c:v>2.0</c:v>
                </c:pt>
                <c:pt idx="28">
                  <c:v>0.0</c:v>
                </c:pt>
                <c:pt idx="29">
                  <c:v>0.0</c:v>
                </c:pt>
                <c:pt idx="30">
                  <c:v>1.0</c:v>
                </c:pt>
                <c:pt idx="31">
                  <c:v>1.0</c:v>
                </c:pt>
                <c:pt idx="32">
                  <c:v>3.0</c:v>
                </c:pt>
                <c:pt idx="33">
                  <c:v>2.0</c:v>
                </c:pt>
                <c:pt idx="34">
                  <c:v>2.0</c:v>
                </c:pt>
                <c:pt idx="35">
                  <c:v>2.0</c:v>
                </c:pt>
                <c:pt idx="36">
                  <c:v>1.0</c:v>
                </c:pt>
                <c:pt idx="37">
                  <c:v>4.0</c:v>
                </c:pt>
                <c:pt idx="38">
                  <c:v>1.0</c:v>
                </c:pt>
                <c:pt idx="39">
                  <c:v>2.0</c:v>
                </c:pt>
                <c:pt idx="40">
                  <c:v>1.0</c:v>
                </c:pt>
                <c:pt idx="41">
                  <c:v>1.0</c:v>
                </c:pt>
                <c:pt idx="42">
                  <c:v>1.0</c:v>
                </c:pt>
                <c:pt idx="43">
                  <c:v>3.0</c:v>
                </c:pt>
                <c:pt idx="44">
                  <c:v>3.0</c:v>
                </c:pt>
                <c:pt idx="45">
                  <c:v>1.0</c:v>
                </c:pt>
                <c:pt idx="46">
                  <c:v>1.0</c:v>
                </c:pt>
                <c:pt idx="47">
                  <c:v>1.0</c:v>
                </c:pt>
                <c:pt idx="48">
                  <c:v>0.0</c:v>
                </c:pt>
                <c:pt idx="49">
                  <c:v>1.0</c:v>
                </c:pt>
                <c:pt idx="50">
                  <c:v>1.0</c:v>
                </c:pt>
                <c:pt idx="51">
                  <c:v>1.0</c:v>
                </c:pt>
                <c:pt idx="52">
                  <c:v>1.0</c:v>
                </c:pt>
                <c:pt idx="53">
                  <c:v>1.0</c:v>
                </c:pt>
                <c:pt idx="54">
                  <c:v>2.0</c:v>
                </c:pt>
                <c:pt idx="55">
                  <c:v>1.0</c:v>
                </c:pt>
                <c:pt idx="56">
                  <c:v>1.0</c:v>
                </c:pt>
                <c:pt idx="57">
                  <c:v>1.0</c:v>
                </c:pt>
                <c:pt idx="58">
                  <c:v>1.0</c:v>
                </c:pt>
                <c:pt idx="59">
                  <c:v>2.0</c:v>
                </c:pt>
                <c:pt idx="60">
                  <c:v>0.0</c:v>
                </c:pt>
                <c:pt idx="61">
                  <c:v>2.0</c:v>
                </c:pt>
                <c:pt idx="62">
                  <c:v>1.0</c:v>
                </c:pt>
                <c:pt idx="63">
                  <c:v>1.0</c:v>
                </c:pt>
                <c:pt idx="64">
                  <c:v>0.0</c:v>
                </c:pt>
                <c:pt idx="65">
                  <c:v>2.0</c:v>
                </c:pt>
                <c:pt idx="66">
                  <c:v>1.0</c:v>
                </c:pt>
                <c:pt idx="67">
                  <c:v>2.0</c:v>
                </c:pt>
                <c:pt idx="68">
                  <c:v>1.0</c:v>
                </c:pt>
                <c:pt idx="69">
                  <c:v>1.0</c:v>
                </c:pt>
                <c:pt idx="70">
                  <c:v>0.0</c:v>
                </c:pt>
                <c:pt idx="71">
                  <c:v>1.0</c:v>
                </c:pt>
                <c:pt idx="72">
                  <c:v>2.0</c:v>
                </c:pt>
                <c:pt idx="73">
                  <c:v>3.0</c:v>
                </c:pt>
                <c:pt idx="74">
                  <c:v>0.0</c:v>
                </c:pt>
                <c:pt idx="75">
                  <c:v>0.0</c:v>
                </c:pt>
                <c:pt idx="76">
                  <c:v>1.0</c:v>
                </c:pt>
                <c:pt idx="77">
                  <c:v>1.0</c:v>
                </c:pt>
                <c:pt idx="78">
                  <c:v>2.0</c:v>
                </c:pt>
                <c:pt idx="79">
                  <c:v>0.0</c:v>
                </c:pt>
                <c:pt idx="80">
                  <c:v>5.0</c:v>
                </c:pt>
                <c:pt idx="81">
                  <c:v>5.0</c:v>
                </c:pt>
                <c:pt idx="82">
                  <c:v>5.0</c:v>
                </c:pt>
                <c:pt idx="83">
                  <c:v>5.0</c:v>
                </c:pt>
                <c:pt idx="84">
                  <c:v>5.0</c:v>
                </c:pt>
                <c:pt idx="85">
                  <c:v>4.0</c:v>
                </c:pt>
                <c:pt idx="86">
                  <c:v>5.0</c:v>
                </c:pt>
                <c:pt idx="87">
                  <c:v>5.0</c:v>
                </c:pt>
                <c:pt idx="88">
                  <c:v>5.0</c:v>
                </c:pt>
                <c:pt idx="89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1482488"/>
        <c:axId val="2081483352"/>
      </c:areaChart>
      <c:catAx>
        <c:axId val="2081482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Number of Patients</a:t>
                </a:r>
                <a:endParaRPr lang="en-GB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2081483352"/>
        <c:crosses val="autoZero"/>
        <c:auto val="1"/>
        <c:lblAlgn val="ctr"/>
        <c:lblOffset val="100"/>
        <c:noMultiLvlLbl val="0"/>
      </c:catAx>
      <c:valAx>
        <c:axId val="2081483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Total</a:t>
                </a:r>
                <a:r>
                  <a:rPr lang="en-GB" baseline="0"/>
                  <a:t> Score</a:t>
                </a:r>
                <a:endParaRPr lang="en-GB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1482488"/>
        <c:crosses val="autoZero"/>
        <c:crossBetween val="midCat"/>
      </c:valAx>
      <c:spPr>
        <a:solidFill>
          <a:schemeClr val="bg1"/>
        </a:solidFill>
      </c:spPr>
    </c:plotArea>
    <c:plotVisOnly val="1"/>
    <c:dispBlanksAs val="zero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'Run Through Graph'!$D$28</c:f>
              <c:strCache>
                <c:ptCount val="1"/>
                <c:pt idx="0">
                  <c:v>MEAU Before Intervention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421E"/>
              </a:solidFill>
            </a:ln>
          </c:spPr>
          <c:invertIfNegative val="0"/>
          <c:cat>
            <c:strRef>
              <c:f>'Run Through Graph'!$D$21:$D$25</c:f>
              <c:strCache>
                <c:ptCount val="5"/>
                <c:pt idx="0">
                  <c:v>Weight Acknowledged</c:v>
                </c:pt>
                <c:pt idx="1">
                  <c:v>Indication for fluid</c:v>
                </c:pt>
                <c:pt idx="2">
                  <c:v>Review planned</c:v>
                </c:pt>
                <c:pt idx="3">
                  <c:v>Weights Requested</c:v>
                </c:pt>
                <c:pt idx="4">
                  <c:v>Fluid balance Requested</c:v>
                </c:pt>
              </c:strCache>
            </c:strRef>
          </c:cat>
          <c:val>
            <c:numRef>
              <c:f>'Run Through Graph'!$E$21:$E$25</c:f>
              <c:numCache>
                <c:formatCode>General</c:formatCode>
                <c:ptCount val="5"/>
                <c:pt idx="0">
                  <c:v>4.347826086956521</c:v>
                </c:pt>
                <c:pt idx="1">
                  <c:v>60.8695652173913</c:v>
                </c:pt>
                <c:pt idx="2">
                  <c:v>32.60869565217392</c:v>
                </c:pt>
                <c:pt idx="3">
                  <c:v>2.173913043478261</c:v>
                </c:pt>
                <c:pt idx="4">
                  <c:v>17.39130434782609</c:v>
                </c:pt>
              </c:numCache>
            </c:numRef>
          </c:val>
        </c:ser>
        <c:ser>
          <c:idx val="1"/>
          <c:order val="1"/>
          <c:tx>
            <c:strRef>
              <c:f>'Run Through Graph'!$D$29</c:f>
              <c:strCache>
                <c:ptCount val="1"/>
                <c:pt idx="0">
                  <c:v>MEAU After Intervention</c:v>
                </c:pt>
              </c:strCache>
            </c:strRef>
          </c:tx>
          <c:spPr>
            <a:solidFill>
              <a:srgbClr val="00421E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invertIfNegative val="0"/>
          <c:val>
            <c:numRef>
              <c:f>'Run Through Graph'!$F$21:$F$25</c:f>
              <c:numCache>
                <c:formatCode>General</c:formatCode>
                <c:ptCount val="5"/>
                <c:pt idx="0">
                  <c:v>22.72727272727273</c:v>
                </c:pt>
                <c:pt idx="1">
                  <c:v>84.0909090909091</c:v>
                </c:pt>
                <c:pt idx="2">
                  <c:v>29.54545454545455</c:v>
                </c:pt>
                <c:pt idx="3">
                  <c:v>29.54545454545455</c:v>
                </c:pt>
                <c:pt idx="4">
                  <c:v>27.27272727272726</c:v>
                </c:pt>
              </c:numCache>
            </c:numRef>
          </c:val>
        </c:ser>
        <c:ser>
          <c:idx val="2"/>
          <c:order val="2"/>
          <c:tx>
            <c:strRef>
              <c:f>'Run Through Graph'!$D$30</c:f>
              <c:strCache>
                <c:ptCount val="1"/>
                <c:pt idx="0">
                  <c:v>SEAU Before Intervention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val>
            <c:numRef>
              <c:f>'Run Through Graph'!$H$21:$H$25</c:f>
              <c:numCache>
                <c:formatCode>General</c:formatCode>
                <c:ptCount val="5"/>
                <c:pt idx="0">
                  <c:v>0.0</c:v>
                </c:pt>
                <c:pt idx="1">
                  <c:v>34.48275862068966</c:v>
                </c:pt>
                <c:pt idx="2">
                  <c:v>0.0</c:v>
                </c:pt>
                <c:pt idx="3">
                  <c:v>0.0</c:v>
                </c:pt>
                <c:pt idx="4">
                  <c:v>17.24137931034483</c:v>
                </c:pt>
              </c:numCache>
            </c:numRef>
          </c:val>
        </c:ser>
        <c:ser>
          <c:idx val="3"/>
          <c:order val="3"/>
          <c:tx>
            <c:strRef>
              <c:f>'Run Through Graph'!$D$31</c:f>
              <c:strCache>
                <c:ptCount val="1"/>
                <c:pt idx="0">
                  <c:v>SEAU After Intervention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val>
            <c:numRef>
              <c:f>'Run Through Graph'!$I$21:$I$25</c:f>
              <c:numCache>
                <c:formatCode>General</c:formatCode>
                <c:ptCount val="5"/>
                <c:pt idx="0">
                  <c:v>34.78260869565216</c:v>
                </c:pt>
                <c:pt idx="1">
                  <c:v>82.60869565217389</c:v>
                </c:pt>
                <c:pt idx="2">
                  <c:v>34.78260869565216</c:v>
                </c:pt>
                <c:pt idx="3">
                  <c:v>26.08695652173913</c:v>
                </c:pt>
                <c:pt idx="4">
                  <c:v>56.52173913043478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1702888"/>
        <c:axId val="2062493384"/>
      </c:barChart>
      <c:catAx>
        <c:axId val="2061702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5400000" vert="horz" anchor="ctr" anchorCtr="0"/>
          <a:lstStyle/>
          <a:p>
            <a:pPr>
              <a:defRPr/>
            </a:pPr>
            <a:endParaRPr lang="en-US"/>
          </a:p>
        </c:txPr>
        <c:crossAx val="2062493384"/>
        <c:crosses val="autoZero"/>
        <c:auto val="1"/>
        <c:lblAlgn val="ctr"/>
        <c:lblOffset val="100"/>
        <c:noMultiLvlLbl val="0"/>
      </c:catAx>
      <c:valAx>
        <c:axId val="20624933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Percentage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61702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4378428243052"/>
          <c:y val="0.0362384405499201"/>
          <c:w val="0.240245902243958"/>
          <c:h val="0.6540870458837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893E-DB29-48F3-9144-E4CFC70F190A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911-99EA-4F2B-B767-70DA78591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893E-DB29-48F3-9144-E4CFC70F190A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911-99EA-4F2B-B767-70DA78591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893E-DB29-48F3-9144-E4CFC70F190A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911-99EA-4F2B-B767-70DA78591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893E-DB29-48F3-9144-E4CFC70F190A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911-99EA-4F2B-B767-70DA78591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893E-DB29-48F3-9144-E4CFC70F190A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911-99EA-4F2B-B767-70DA78591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893E-DB29-48F3-9144-E4CFC70F190A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911-99EA-4F2B-B767-70DA78591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893E-DB29-48F3-9144-E4CFC70F190A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911-99EA-4F2B-B767-70DA78591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893E-DB29-48F3-9144-E4CFC70F190A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911-99EA-4F2B-B767-70DA78591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893E-DB29-48F3-9144-E4CFC70F190A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911-99EA-4F2B-B767-70DA78591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893E-DB29-48F3-9144-E4CFC70F190A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911-99EA-4F2B-B767-70DA78591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893E-DB29-48F3-9144-E4CFC70F190A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911-99EA-4F2B-B767-70DA78591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9893E-DB29-48F3-9144-E4CFC70F190A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A7911-99EA-4F2B-B767-70DA785915E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93758" y="6381328"/>
            <a:ext cx="435648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GB" dirty="0" smtClean="0">
                <a:latin typeface="+mj-lt"/>
              </a:rPr>
              <a:t>Figure 1: IV Fluid </a:t>
            </a:r>
            <a:r>
              <a:rPr lang="en-GB" dirty="0" smtClean="0">
                <a:latin typeface="+mj-lt"/>
              </a:rPr>
              <a:t>Prescribing Lanyard Card</a:t>
            </a:r>
            <a:endParaRPr lang="en-GB" dirty="0" smtClean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52120" y="2843644"/>
            <a:ext cx="324036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GB" dirty="0" smtClean="0">
                <a:latin typeface="+mj-lt"/>
              </a:rPr>
              <a:t>Front</a:t>
            </a:r>
          </a:p>
        </p:txBody>
      </p:sp>
      <p:sp>
        <p:nvSpPr>
          <p:cNvPr id="9" name="Rectangle 8"/>
          <p:cNvSpPr/>
          <p:nvPr/>
        </p:nvSpPr>
        <p:spPr>
          <a:xfrm>
            <a:off x="5580112" y="6004354"/>
            <a:ext cx="334623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GB" dirty="0" smtClean="0">
                <a:latin typeface="+mj-lt"/>
              </a:rPr>
              <a:t>Back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3" y="3284984"/>
            <a:ext cx="4644000" cy="30535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16632"/>
            <a:ext cx="4644008" cy="3057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971600" y="980728"/>
            <a:ext cx="7200800" cy="4536504"/>
            <a:chOff x="971600" y="1556792"/>
            <a:chExt cx="7200800" cy="4536504"/>
          </a:xfrm>
        </p:grpSpPr>
        <p:graphicFrame>
          <p:nvGraphicFramePr>
            <p:cNvPr id="12" name="Chart 11"/>
            <p:cNvGraphicFramePr/>
            <p:nvPr>
              <p:extLst>
                <p:ext uri="{D42A27DB-BD31-4B8C-83A1-F6EECF244321}">
                  <p14:modId xmlns:p14="http://schemas.microsoft.com/office/powerpoint/2010/main" val="352747982"/>
                </p:ext>
              </p:extLst>
            </p:nvPr>
          </p:nvGraphicFramePr>
          <p:xfrm>
            <a:off x="971600" y="1556792"/>
            <a:ext cx="7200800" cy="45365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5" name="Straight Connector 4"/>
            <p:cNvCxnSpPr/>
            <p:nvPr/>
          </p:nvCxnSpPr>
          <p:spPr>
            <a:xfrm flipV="1">
              <a:off x="5036544" y="2322754"/>
              <a:ext cx="0" cy="3168352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627784" y="1772816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Pre-Intervention</a:t>
              </a:r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52120" y="1772816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Post-Intervention</a:t>
              </a:r>
              <a:endParaRPr lang="en-GB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521537" y="5170255"/>
              <a:ext cx="3528000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062993" y="3992001"/>
              <a:ext cx="2926202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187624" y="5949280"/>
              <a:ext cx="216024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403648" y="5805264"/>
              <a:ext cx="10081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 smtClean="0"/>
                <a:t>Average score</a:t>
              </a:r>
              <a:endParaRPr lang="en-GB" sz="1100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608" y="5877272"/>
            <a:ext cx="705678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GB" dirty="0" smtClean="0">
                <a:solidFill>
                  <a:srgbClr val="000000"/>
                </a:solidFill>
                <a:latin typeface="+mj-lt"/>
              </a:rPr>
              <a:t>Figure 2: Improving IV Fluid Prescribing: </a:t>
            </a:r>
            <a:r>
              <a:rPr lang="en-GB" dirty="0" smtClean="0">
                <a:solidFill>
                  <a:srgbClr val="000000"/>
                </a:solidFill>
                <a:latin typeface="+mj-lt"/>
              </a:rPr>
              <a:t>Run-through </a:t>
            </a:r>
            <a:r>
              <a:rPr lang="en-GB" dirty="0" smtClean="0">
                <a:solidFill>
                  <a:srgbClr val="000000"/>
                </a:solidFill>
                <a:latin typeface="+mj-lt"/>
              </a:rPr>
              <a:t>graph </a:t>
            </a:r>
            <a:r>
              <a:rPr lang="en-GB" dirty="0" smtClean="0">
                <a:solidFill>
                  <a:srgbClr val="000000"/>
                </a:solidFill>
                <a:latin typeface="+mj-lt"/>
              </a:rPr>
              <a:t>of </a:t>
            </a:r>
            <a:r>
              <a:rPr lang="en-GB" dirty="0" smtClean="0">
                <a:solidFill>
                  <a:srgbClr val="000000"/>
                </a:solidFill>
                <a:latin typeface="+mj-lt"/>
              </a:rPr>
              <a:t>SEAU data</a:t>
            </a:r>
            <a:endParaRPr lang="en-GB" dirty="0" smtClean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3548" y="836712"/>
            <a:ext cx="8136904" cy="4824536"/>
            <a:chOff x="611560" y="1124744"/>
            <a:chExt cx="8136904" cy="4824536"/>
          </a:xfrm>
        </p:grpSpPr>
        <p:graphicFrame>
          <p:nvGraphicFramePr>
            <p:cNvPr id="5" name="Chart 4"/>
            <p:cNvGraphicFramePr/>
            <p:nvPr>
              <p:extLst>
                <p:ext uri="{D42A27DB-BD31-4B8C-83A1-F6EECF244321}">
                  <p14:modId xmlns:p14="http://schemas.microsoft.com/office/powerpoint/2010/main" val="708102203"/>
                </p:ext>
              </p:extLst>
            </p:nvPr>
          </p:nvGraphicFramePr>
          <p:xfrm>
            <a:off x="611560" y="1124744"/>
            <a:ext cx="8136904" cy="48245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6" name="Straight Connector 5"/>
            <p:cNvCxnSpPr/>
            <p:nvPr/>
          </p:nvCxnSpPr>
          <p:spPr>
            <a:xfrm flipV="1">
              <a:off x="4892528" y="2192164"/>
              <a:ext cx="0" cy="3168352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483767" y="2132856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Pre-Intervention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08103" y="2132856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Post-Intervention</a:t>
              </a:r>
              <a:endParaRPr lang="en-GB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48435" y="4535246"/>
              <a:ext cx="3744000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905914" y="4018127"/>
              <a:ext cx="3636000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27584" y="5759382"/>
              <a:ext cx="216024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043608" y="5615366"/>
              <a:ext cx="10081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 smtClean="0"/>
                <a:t>Average score</a:t>
              </a:r>
              <a:endParaRPr lang="en-GB" sz="11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467544" y="6021288"/>
            <a:ext cx="820891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GB" dirty="0" smtClean="0">
                <a:solidFill>
                  <a:srgbClr val="000000"/>
                </a:solidFill>
                <a:latin typeface="+mj-lt"/>
              </a:rPr>
              <a:t>Figure 3: Improving IV Fluid Prescribing: </a:t>
            </a:r>
            <a:r>
              <a:rPr lang="en-GB" dirty="0" smtClean="0">
                <a:solidFill>
                  <a:srgbClr val="000000"/>
                </a:solidFill>
                <a:latin typeface="+mj-lt"/>
              </a:rPr>
              <a:t>Run-through </a:t>
            </a:r>
            <a:r>
              <a:rPr lang="en-GB" dirty="0" smtClean="0">
                <a:solidFill>
                  <a:srgbClr val="000000"/>
                </a:solidFill>
                <a:latin typeface="+mj-lt"/>
              </a:rPr>
              <a:t>graph </a:t>
            </a:r>
            <a:r>
              <a:rPr lang="en-GB" dirty="0" smtClean="0">
                <a:solidFill>
                  <a:srgbClr val="000000"/>
                </a:solidFill>
                <a:latin typeface="+mj-lt"/>
              </a:rPr>
              <a:t>of </a:t>
            </a:r>
            <a:r>
              <a:rPr lang="en-GB" dirty="0" smtClean="0">
                <a:solidFill>
                  <a:srgbClr val="000000"/>
                </a:solidFill>
                <a:latin typeface="+mj-lt"/>
              </a:rPr>
              <a:t>MEAU data</a:t>
            </a:r>
            <a:endParaRPr lang="en-GB" dirty="0" smtClean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89352434"/>
              </p:ext>
            </p:extLst>
          </p:nvPr>
        </p:nvGraphicFramePr>
        <p:xfrm>
          <a:off x="233772" y="980728"/>
          <a:ext cx="867645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187624" y="5602014"/>
            <a:ext cx="6768752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dirty="0" smtClean="0">
                <a:solidFill>
                  <a:srgbClr val="000000"/>
                </a:solidFill>
                <a:latin typeface="+mj-lt"/>
              </a:rPr>
              <a:t>Figure 4: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How well are we prescribing IV fluids? </a:t>
            </a:r>
            <a:endParaRPr lang="en-US" dirty="0" smtClean="0">
              <a:solidFill>
                <a:srgbClr val="000000"/>
              </a:solidFill>
              <a:latin typeface="+mj-lt"/>
            </a:endParaRPr>
          </a:p>
          <a:p>
            <a:pPr algn="ctr" eaLnBrk="0" hangingPunct="0">
              <a:defRPr/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Proportion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of patients with "IV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Fluid Prescription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undle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" requested</a:t>
            </a:r>
          </a:p>
          <a:p>
            <a:pPr lvl="0" algn="ctr" eaLnBrk="0" hangingPunct="0">
              <a:defRPr/>
            </a:pPr>
            <a:endParaRPr lang="en-GB" dirty="0" smtClean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89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Luke</dc:creator>
  <cp:lastModifiedBy>macuser</cp:lastModifiedBy>
  <cp:revision>14</cp:revision>
  <dcterms:created xsi:type="dcterms:W3CDTF">2014-09-26T17:55:30Z</dcterms:created>
  <dcterms:modified xsi:type="dcterms:W3CDTF">2014-09-26T21:53:34Z</dcterms:modified>
</cp:coreProperties>
</file>