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D75F-845D-476E-8B0B-5DE1E16B529B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B9C59-E775-4830-AA3B-C42C71126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83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s- people</a:t>
            </a:r>
          </a:p>
          <a:p>
            <a:r>
              <a:rPr lang="en-GB" dirty="0" smtClean="0"/>
              <a:t>lead change despite resistance</a:t>
            </a:r>
          </a:p>
          <a:p>
            <a:r>
              <a:rPr lang="en-GB" dirty="0" smtClean="0"/>
              <a:t>research</a:t>
            </a:r>
          </a:p>
          <a:p>
            <a:r>
              <a:rPr lang="en-GB" dirty="0" smtClean="0"/>
              <a:t>organisations and performance targets</a:t>
            </a:r>
          </a:p>
          <a:p>
            <a:r>
              <a:rPr lang="en-GB" dirty="0" smtClean="0"/>
              <a:t>systems &amp; 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30CE4-C1A0-451D-98EF-190F37585D7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40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2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42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7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9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75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3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4B1D-ADB2-4F15-8389-44110F30000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824" y="633457"/>
            <a:ext cx="8208912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</p:txBody>
      </p:sp>
      <p:sp>
        <p:nvSpPr>
          <p:cNvPr id="7" name="Oval 6"/>
          <p:cNvSpPr/>
          <p:nvPr/>
        </p:nvSpPr>
        <p:spPr>
          <a:xfrm>
            <a:off x="4499992" y="1268760"/>
            <a:ext cx="2160240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Understanding the complex systems and processes involved in generating research </a:t>
            </a:r>
          </a:p>
          <a:p>
            <a:pPr algn="ctr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4499992" y="3356992"/>
            <a:ext cx="216024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Organisational strategy and leadership to sustain the research strategy and invest in operational plans</a:t>
            </a:r>
          </a:p>
          <a:p>
            <a:pPr algn="ctr"/>
            <a:endParaRPr lang="en-GB" sz="1400" dirty="0"/>
          </a:p>
        </p:txBody>
      </p:sp>
      <p:sp>
        <p:nvSpPr>
          <p:cNvPr id="9" name="Oval 8"/>
          <p:cNvSpPr/>
          <p:nvPr/>
        </p:nvSpPr>
        <p:spPr>
          <a:xfrm>
            <a:off x="2339752" y="3356992"/>
            <a:ext cx="216024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Developing people, staff and patients involved in delivering research and translating outcomes into practice</a:t>
            </a:r>
          </a:p>
          <a:p>
            <a:pPr algn="ctr"/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2411760" y="1268760"/>
            <a:ext cx="208823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Involving people, staff and patients in research</a:t>
            </a:r>
          </a:p>
          <a:p>
            <a:pPr algn="ctr"/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499992" y="1124744"/>
            <a:ext cx="0" cy="439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63688" y="3356992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03648" y="2492896"/>
            <a:ext cx="36004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Peop</a:t>
            </a:r>
            <a:endParaRPr lang="en-GB" b="1" dirty="0" smtClean="0"/>
          </a:p>
          <a:p>
            <a:r>
              <a:rPr lang="en-GB" b="1" dirty="0" smtClean="0"/>
              <a:t>l</a:t>
            </a:r>
          </a:p>
          <a:p>
            <a:r>
              <a:rPr lang="en-GB" b="1" dirty="0"/>
              <a:t>e</a:t>
            </a:r>
            <a:endParaRPr lang="en-GB" b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236296" y="2492896"/>
            <a:ext cx="360040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Tasks</a:t>
            </a:r>
            <a:endParaRPr lang="en-GB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79912" y="764705"/>
            <a:ext cx="144016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Drivers for improvement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635896" y="5373216"/>
            <a:ext cx="1944216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Mechanisms for achieving </a:t>
            </a:r>
          </a:p>
          <a:p>
            <a:pPr algn="ctr"/>
            <a:r>
              <a:rPr lang="en-GB" sz="1400" dirty="0" smtClean="0"/>
              <a:t>improvement</a:t>
            </a:r>
            <a:endParaRPr lang="en-GB" sz="1400" dirty="0"/>
          </a:p>
        </p:txBody>
      </p:sp>
      <p:sp>
        <p:nvSpPr>
          <p:cNvPr id="14" name="Oval Callout 13"/>
          <p:cNvSpPr/>
          <p:nvPr/>
        </p:nvSpPr>
        <p:spPr>
          <a:xfrm>
            <a:off x="682328" y="4734436"/>
            <a:ext cx="1944216" cy="1008112"/>
          </a:xfrm>
          <a:prstGeom prst="wedgeEllipseCallout">
            <a:avLst>
              <a:gd name="adj1" fmla="val 65831"/>
              <a:gd name="adj2" fmla="val -2379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e.g. Research learning events</a:t>
            </a:r>
            <a:endParaRPr lang="en-GB" sz="1200" dirty="0"/>
          </a:p>
        </p:txBody>
      </p:sp>
      <p:sp>
        <p:nvSpPr>
          <p:cNvPr id="16" name="Oval Callout 15"/>
          <p:cNvSpPr/>
          <p:nvPr/>
        </p:nvSpPr>
        <p:spPr>
          <a:xfrm>
            <a:off x="6372200" y="971987"/>
            <a:ext cx="1872208" cy="1340887"/>
          </a:xfrm>
          <a:prstGeom prst="wedgeEllipseCallout">
            <a:avLst>
              <a:gd name="adj1" fmla="val -50932"/>
              <a:gd name="adj2" fmla="val 6867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e.g. </a:t>
            </a:r>
            <a:r>
              <a:rPr lang="en-GB" sz="1200" dirty="0" smtClean="0"/>
              <a:t>Establishing financial flow and income generation</a:t>
            </a:r>
            <a:endParaRPr lang="en-GB" sz="1200" dirty="0"/>
          </a:p>
        </p:txBody>
      </p:sp>
      <p:sp>
        <p:nvSpPr>
          <p:cNvPr id="22" name="Oval Callout 21"/>
          <p:cNvSpPr/>
          <p:nvPr/>
        </p:nvSpPr>
        <p:spPr>
          <a:xfrm>
            <a:off x="683568" y="971989"/>
            <a:ext cx="1800200" cy="1368152"/>
          </a:xfrm>
          <a:prstGeom prst="wedgeEllipseCallout">
            <a:avLst>
              <a:gd name="adj1" fmla="val 63897"/>
              <a:gd name="adj2" fmla="val 6007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e.g. Research Champions workshops and Public and Patient Panel</a:t>
            </a:r>
            <a:endParaRPr lang="en-GB" sz="1200" dirty="0"/>
          </a:p>
        </p:txBody>
      </p:sp>
      <p:sp>
        <p:nvSpPr>
          <p:cNvPr id="23" name="Oval Callout 22"/>
          <p:cNvSpPr/>
          <p:nvPr/>
        </p:nvSpPr>
        <p:spPr>
          <a:xfrm rot="10800000" flipH="1" flipV="1">
            <a:off x="6588223" y="4833156"/>
            <a:ext cx="1656185" cy="1224136"/>
          </a:xfrm>
          <a:prstGeom prst="wedgeEllipseCallout">
            <a:avLst>
              <a:gd name="adj1" fmla="val -91411"/>
              <a:gd name="adj2" fmla="val -315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e.g. </a:t>
            </a:r>
            <a:r>
              <a:rPr lang="en-GB" sz="1200" dirty="0" smtClean="0"/>
              <a:t>Investment in new capacity and  infrastructure   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9151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itchFamily="34" charset="0"/>
                <a:cs typeface="Arial" pitchFamily="34" charset="0"/>
              </a:rPr>
              <a:t>Improvement Intervention Framework </a:t>
            </a:r>
            <a:r>
              <a:rPr lang="en-GB" dirty="0">
                <a:latin typeface="Arial" pitchFamily="34" charset="0"/>
                <a:cs typeface="Arial" pitchFamily="34" charset="0"/>
              </a:rPr>
              <a:t>based on four equally important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elements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616530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MT"/>
              </a:rPr>
              <a:t>Adapted from Penny, Jean (2003) </a:t>
            </a:r>
            <a:r>
              <a:rPr lang="en-GB" sz="1100" i="1" dirty="0">
                <a:latin typeface="Arial-ItalicMT"/>
              </a:rPr>
              <a:t>‘Discipline of Improvement in Health and Social Care’ </a:t>
            </a:r>
            <a:r>
              <a:rPr lang="en-GB" sz="1100" i="1" dirty="0">
                <a:latin typeface="ArialMT"/>
              </a:rPr>
              <a:t>in, </a:t>
            </a:r>
            <a:r>
              <a:rPr lang="en-GB" sz="1100" dirty="0">
                <a:latin typeface="ArialMT"/>
              </a:rPr>
              <a:t>NHS Institute for Innovation and Improvement (2005) </a:t>
            </a:r>
            <a:r>
              <a:rPr lang="en-GB" sz="1100" dirty="0" smtClean="0">
                <a:latin typeface="ArialMT"/>
              </a:rPr>
              <a:t>‘</a:t>
            </a:r>
            <a:r>
              <a:rPr lang="en-GB" sz="1100" dirty="0">
                <a:latin typeface="ArialMT"/>
              </a:rPr>
              <a:t>Improvement Leaders’ Guide: Improvement Knowledge and skills’, NHS Institute for Innovation and Improvement</a:t>
            </a:r>
            <a:endParaRPr lang="en-GB" sz="11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90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1924"/>
              </p:ext>
            </p:extLst>
          </p:nvPr>
        </p:nvGraphicFramePr>
        <p:xfrm>
          <a:off x="1835696" y="260648"/>
          <a:ext cx="5112568" cy="6410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4325"/>
                <a:gridCol w="3298243"/>
              </a:tblGrid>
              <a:tr h="214009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 dirty="0">
                          <a:effectLst/>
                        </a:rPr>
                        <a:t>Improvement Goal</a:t>
                      </a:r>
                      <a:endParaRPr lang="en-GB" sz="900" dirty="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>
                          <a:effectLst/>
                        </a:rPr>
                        <a:t>Baseline Measure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</a:tr>
              <a:tr h="951474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 dirty="0">
                          <a:effectLst/>
                        </a:rPr>
                        <a:t>10% of clinical staff as academic participants and leaders</a:t>
                      </a:r>
                      <a:endParaRPr lang="en-GB" sz="900" dirty="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>
                          <a:effectLst/>
                        </a:rPr>
                        <a:t>52 of 450  (full time equivalent) were identified as being 'research active' by virtue of a participation in unfunded or funded study or writing for publication or in full and part time postgraduate study.  This was 12%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</a:tr>
              <a:tr h="951474">
                <a:tc>
                  <a:txBody>
                    <a:bodyPr/>
                    <a:lstStyle/>
                    <a:p>
                      <a:pPr>
                        <a:lnSpc>
                          <a:spcPts val="1540"/>
                        </a:lnSpc>
                        <a:spcBef>
                          <a:spcPts val="1125"/>
                        </a:spcBef>
                        <a:spcAft>
                          <a:spcPts val="150"/>
                        </a:spcAft>
                      </a:pPr>
                      <a:r>
                        <a:rPr lang="en-US" sz="800">
                          <a:effectLst/>
                        </a:rPr>
                        <a:t>80% of staff aware of the importance of research to patients and service outcomes.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>
                          <a:effectLst/>
                        </a:rPr>
                        <a:t>No measure of this was available and a question was introduced into the staff survey but only two of six professional groups had identified research as part of the job description at band 7 and above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</a:tr>
              <a:tr h="459831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>
                          <a:effectLst/>
                        </a:rPr>
                        <a:t>Increase level of patient recruitment to studies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>
                          <a:effectLst/>
                        </a:rPr>
                        <a:t>Patient recruitment was not known and income from study participation, particularly collaborative studies was not known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</a:tr>
              <a:tr h="459831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>
                          <a:effectLst/>
                        </a:rPr>
                        <a:t>Two further portfolio studies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>
                          <a:effectLst/>
                        </a:rPr>
                        <a:t>Two  existing portfolio studies were being undertaken as collaborations with other directorates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</a:tr>
              <a:tr h="705652">
                <a:tc>
                  <a:txBody>
                    <a:bodyPr/>
                    <a:lstStyle/>
                    <a:p>
                      <a:pPr marL="457200">
                        <a:lnSpc>
                          <a:spcPts val="1540"/>
                        </a:lnSpc>
                        <a:spcBef>
                          <a:spcPts val="1125"/>
                        </a:spcBef>
                        <a:spcAft>
                          <a:spcPts val="150"/>
                        </a:spcAft>
                      </a:pPr>
                      <a:r>
                        <a:rPr lang="en-US" sz="800">
                          <a:effectLst/>
                        </a:rPr>
                        <a:t>Increase the number of grant application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>
                          <a:effectLst/>
                        </a:rPr>
                        <a:t>Grant submission were not routinely registered with the clinical research office  although 6 studies were registered to the directorate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</a:tr>
              <a:tr h="1197295">
                <a:tc>
                  <a:txBody>
                    <a:bodyPr/>
                    <a:lstStyle/>
                    <a:p>
                      <a:pPr marL="457200">
                        <a:lnSpc>
                          <a:spcPts val="1540"/>
                        </a:lnSpc>
                        <a:spcBef>
                          <a:spcPts val="1125"/>
                        </a:spcBef>
                        <a:spcAft>
                          <a:spcPts val="150"/>
                        </a:spcAft>
                      </a:pPr>
                      <a:r>
                        <a:rPr lang="en-US" sz="800">
                          <a:effectLst/>
                        </a:rPr>
                        <a:t>Increase grant based income to the Directorate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>
                          <a:effectLst/>
                        </a:rPr>
                        <a:t>No information available and there was no consistent understanding of the process of bid development nor the NIHR support infrastructure nor the internal governance mechanisms in the </a:t>
                      </a:r>
                      <a:r>
                        <a:rPr lang="en-GB" sz="800">
                          <a:effectLst/>
                        </a:rPr>
                        <a:t>organisation</a:t>
                      </a:r>
                      <a:r>
                        <a:rPr lang="en-US" sz="800">
                          <a:effectLst/>
                        </a:rPr>
                        <a:t> to ensure that income was assigned to the clinical services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</a:tr>
              <a:tr h="626122">
                <a:tc>
                  <a:txBody>
                    <a:bodyPr/>
                    <a:lstStyle/>
                    <a:p>
                      <a:pPr marL="457200">
                        <a:lnSpc>
                          <a:spcPts val="1540"/>
                        </a:lnSpc>
                        <a:spcBef>
                          <a:spcPts val="1125"/>
                        </a:spcBef>
                        <a:spcAft>
                          <a:spcPts val="150"/>
                        </a:spcAft>
                      </a:pPr>
                      <a:r>
                        <a:rPr lang="en-US" sz="800">
                          <a:effectLst/>
                        </a:rPr>
                        <a:t>The range of successful academic collaborations, 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>
                          <a:effectLst/>
                        </a:rPr>
                        <a:t>Collaborations across professions and university departments was patchy and dependent on individual participation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</a:tr>
              <a:tr h="843023">
                <a:tc>
                  <a:txBody>
                    <a:bodyPr/>
                    <a:lstStyle/>
                    <a:p>
                      <a:pPr marL="457200">
                        <a:lnSpc>
                          <a:spcPts val="1540"/>
                        </a:lnSpc>
                        <a:spcBef>
                          <a:spcPts val="1125"/>
                        </a:spcBef>
                        <a:spcAft>
                          <a:spcPts val="150"/>
                        </a:spcAft>
                      </a:pPr>
                      <a:r>
                        <a:rPr lang="en-US" sz="800">
                          <a:effectLst/>
                        </a:rPr>
                        <a:t>The number of publications and conference presentations </a:t>
                      </a:r>
                      <a:endParaRPr lang="en-GB" sz="90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1680"/>
                        </a:lnSpc>
                        <a:spcBef>
                          <a:spcPts val="150"/>
                        </a:spcBef>
                        <a:spcAft>
                          <a:spcPts val="1125"/>
                        </a:spcAft>
                      </a:pPr>
                      <a:r>
                        <a:rPr lang="en-US" sz="800" dirty="0">
                          <a:effectLst/>
                        </a:rPr>
                        <a:t>Publications had been recorded for peer reviewed journals- with 37 identified (a rise of 76% on the previous annual total)</a:t>
                      </a:r>
                      <a:endParaRPr lang="en-GB" sz="900" dirty="0">
                        <a:effectLst/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57506" marR="575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8451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</TotalTime>
  <Words>427</Words>
  <Application>Microsoft Office PowerPoint</Application>
  <PresentationFormat>On-screen Show (4:3)</PresentationFormat>
  <Paragraphs>60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Fowler-Davis</dc:creator>
  <cp:lastModifiedBy>Sally Fowler-Davis</cp:lastModifiedBy>
  <cp:revision>3</cp:revision>
  <dcterms:created xsi:type="dcterms:W3CDTF">2015-06-15T11:48:31Z</dcterms:created>
  <dcterms:modified xsi:type="dcterms:W3CDTF">2015-08-07T12:33:40Z</dcterms:modified>
</cp:coreProperties>
</file>