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313" r:id="rId3"/>
    <p:sldId id="314" r:id="rId4"/>
    <p:sldId id="318" r:id="rId5"/>
    <p:sldId id="31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6F89A77-1BC5-44BD-92EF-C570EFB6980B}">
          <p14:sldIdLst>
            <p14:sldId id="313"/>
          </p14:sldIdLst>
        </p14:section>
        <p14:section name="Untitled Section" id="{DE1AE991-2FFD-4960-BBDF-66B8421277C9}">
          <p14:sldIdLst>
            <p14:sldId id="314"/>
            <p14:sldId id="318"/>
            <p14:sldId id="31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261" autoAdjust="0"/>
  </p:normalViewPr>
  <p:slideViewPr>
    <p:cSldViewPr>
      <p:cViewPr varScale="1">
        <p:scale>
          <a:sx n="103" d="100"/>
          <a:sy n="103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rreyes\Desktop\Quality%20project\2013\Data%20Interpretation%20-%20Baby%20of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110"/>
      <c:depthPercent val="10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220748722199199"/>
          <c:y val="0.11342592592592593"/>
          <c:w val="0.81067274485426166"/>
          <c:h val="0.77314814814814814"/>
        </c:manualLayout>
      </c:layout>
      <c:pie3DChart>
        <c:varyColors val="1"/>
        <c:ser>
          <c:idx val="0"/>
          <c:order val="0"/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etal">
              <a:bevelT prst="relaxedInset"/>
              <a:bevelB w="165100" prst="coolSlant"/>
            </a:sp3d>
          </c:spPr>
          <c:explosion val="13"/>
          <c:dPt>
            <c:idx val="0"/>
            <c:bubble3D val="0"/>
            <c:spPr>
              <a:solidFill>
                <a:schemeClr val="accent4"/>
              </a:solidFill>
              <a:effectLst/>
              <a:scene3d>
                <a:camera prst="orthographicFront"/>
                <a:lightRig rig="threePt" dir="t"/>
              </a:scene3d>
              <a:sp3d prstMaterial="metal">
                <a:bevelT prst="relaxedInset"/>
                <a:bevelB w="165100" prst="coolSlant"/>
              </a:sp3d>
            </c:spPr>
          </c:dPt>
          <c:dPt>
            <c:idx val="1"/>
            <c:bubble3D val="0"/>
            <c:spPr>
              <a:solidFill>
                <a:schemeClr val="accent1"/>
              </a:solidFill>
              <a:effectLst/>
              <a:scene3d>
                <a:camera prst="orthographicFront"/>
                <a:lightRig rig="threePt" dir="t"/>
              </a:scene3d>
              <a:sp3d prstMaterial="metal">
                <a:bevelT prst="relaxedInset"/>
                <a:bevelB w="165100" prst="coolSlant"/>
              </a:sp3d>
            </c:spPr>
          </c:dPt>
          <c:dPt>
            <c:idx val="2"/>
            <c:bubble3D val="0"/>
            <c:spPr>
              <a:solidFill>
                <a:schemeClr val="accent2"/>
              </a:solidFill>
              <a:effectLst/>
              <a:scene3d>
                <a:camera prst="orthographicFront"/>
                <a:lightRig rig="threePt" dir="t"/>
              </a:scene3d>
              <a:sp3d prstMaterial="metal">
                <a:bevelT prst="relaxedInset"/>
                <a:bevelB w="165100" prst="coolSlant"/>
              </a:sp3d>
            </c:spPr>
          </c:dPt>
          <c:dPt>
            <c:idx val="3"/>
            <c:bubble3D val="0"/>
            <c:spPr>
              <a:solidFill>
                <a:srgbClr val="00B050"/>
              </a:solidFill>
              <a:effectLst/>
              <a:scene3d>
                <a:camera prst="orthographicFront"/>
                <a:lightRig rig="threePt" dir="t"/>
              </a:scene3d>
              <a:sp3d prstMaterial="metal">
                <a:bevelT prst="relaxedInset"/>
                <a:bevelB w="165100" prst="coolSlant"/>
              </a:sp3d>
            </c:spPr>
          </c:dPt>
          <c:dLbls>
            <c:dLbl>
              <c:idx val="0"/>
              <c:layout>
                <c:manualLayout>
                  <c:x val="3.8011695906432746E-2"/>
                  <c:y val="7.87037037037039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8479532163742704E-3"/>
                  <c:y val="6.48148148148152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9707602339181728E-2"/>
                  <c:y val="-0.115740740740741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1677257448082108E-2"/>
                  <c:y val="-4.62962962962965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(Sheet6!$B$21,Sheet6!$B$24,Sheet6!$B$27,Sheet6!$B$30)</c:f>
              <c:strCache>
                <c:ptCount val="4"/>
                <c:pt idx="0">
                  <c:v>6 months and below</c:v>
                </c:pt>
                <c:pt idx="1">
                  <c:v>Between 6 months to 1 year</c:v>
                </c:pt>
                <c:pt idx="2">
                  <c:v>Between 1 year to 7 years</c:v>
                </c:pt>
                <c:pt idx="3">
                  <c:v>7 years and above</c:v>
                </c:pt>
              </c:strCache>
            </c:strRef>
          </c:cat>
          <c:val>
            <c:numRef>
              <c:f>(Sheet6!$F$21,Sheet6!$F$24,Sheet6!$F$27,Sheet6!$F$30)</c:f>
              <c:numCache>
                <c:formatCode>0.0%</c:formatCode>
                <c:ptCount val="4"/>
                <c:pt idx="0">
                  <c:v>0.15243902439024468</c:v>
                </c:pt>
                <c:pt idx="1">
                  <c:v>5.4878048780487756E-2</c:v>
                </c:pt>
                <c:pt idx="2">
                  <c:v>0.71951219512194597</c:v>
                </c:pt>
                <c:pt idx="3">
                  <c:v>2.4390243902439032E-2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ffectLst/>
        <a:scene3d>
          <a:camera prst="orthographicFront"/>
          <a:lightRig rig="threePt" dir="t"/>
        </a:scene3d>
        <a:sp3d prstMaterial="dkEdge"/>
      </c:spPr>
    </c:plotArea>
    <c:plotVisOnly val="1"/>
    <c:dispBlanksAs val="zero"/>
    <c:showDLblsOverMax val="0"/>
  </c:chart>
  <c:spPr>
    <a:noFill/>
    <a:ln>
      <a:noFill/>
    </a:ln>
    <a:effectLst/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924AD-A9EB-4407-9473-B1D18BB8943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57E57-E72D-48F8-B103-46F659551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22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513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33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584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050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139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7359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9144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7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367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0851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03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4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gif"/><Relationship Id="rId4" Type="http://schemas.openxmlformats.org/officeDocument/2006/relationships/image" Target="../media/image10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541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115203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Estrangelo Edessa" pitchFamily="66"/>
              </a:rPr>
              <a:t>Proper Re-identification </a:t>
            </a:r>
          </a:p>
          <a:p>
            <a:pPr algn="ctr" fontAlgn="ctr"/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Estrangelo Edessa" pitchFamily="66"/>
              </a:rPr>
              <a:t>of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Estrangelo Edessa" pitchFamily="66"/>
              </a:rPr>
              <a:t> </a:t>
            </a:r>
            <a:r>
              <a:rPr lang="en-US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Estrangelo Edessa" pitchFamily="66"/>
              </a:rPr>
              <a:t>“Baby of” Mother’s Name </a:t>
            </a:r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Estrangelo Edessa" pitchFamily="66"/>
              </a:rPr>
              <a:t>Patients</a:t>
            </a: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Estrangelo Edessa" pitchFamily="66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6800" y="2574429"/>
            <a:ext cx="70104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                          </a:t>
            </a:r>
            <a:endParaRPr lang="en-US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fontAlgn="ctr"/>
            <a:endParaRPr lang="en-US" sz="28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algn="ctr" fontAlgn="ctr"/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Baseline Data</a:t>
            </a:r>
            <a:endParaRPr lang="en-US" sz="2800" dirty="0" smtClean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Content Placeholder 4" descr="Sweihan-New.jpg"/>
          <p:cNvPicPr>
            <a:picLocks noChangeAspect="1"/>
          </p:cNvPicPr>
          <p:nvPr/>
        </p:nvPicPr>
        <p:blipFill rotWithShape="1">
          <a:blip r:embed="rId2" cstate="print"/>
          <a:srcRect l="5682" t="78653" r="63611" b="7610"/>
          <a:stretch/>
        </p:blipFill>
        <p:spPr bwMode="auto">
          <a:xfrm>
            <a:off x="2669014" y="685800"/>
            <a:ext cx="3805971" cy="1277003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499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098871"/>
              </p:ext>
            </p:extLst>
          </p:nvPr>
        </p:nvGraphicFramePr>
        <p:xfrm>
          <a:off x="152400" y="1676400"/>
          <a:ext cx="8248649" cy="3352800"/>
        </p:xfrm>
        <a:graphic>
          <a:graphicData uri="http://schemas.openxmlformats.org/drawingml/2006/table">
            <a:tbl>
              <a:tblPr/>
              <a:tblGrid>
                <a:gridCol w="808334"/>
                <a:gridCol w="627902"/>
                <a:gridCol w="708934"/>
                <a:gridCol w="867703"/>
                <a:gridCol w="461548"/>
                <a:gridCol w="585605"/>
                <a:gridCol w="643953"/>
                <a:gridCol w="708934"/>
                <a:gridCol w="708934"/>
                <a:gridCol w="708934"/>
                <a:gridCol w="708934"/>
                <a:gridCol w="708934"/>
              </a:tblGrid>
              <a:tr h="21872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 smtClean="0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Franklin Gothic Book"/>
                        </a:rPr>
                        <a:t>Total no. of </a:t>
                      </a:r>
                      <a:r>
                        <a:rPr lang="en-US" sz="2000" b="1" i="1" u="none" strike="noStrike" dirty="0" smtClean="0">
                          <a:solidFill>
                            <a:srgbClr val="000000"/>
                          </a:solidFill>
                          <a:latin typeface="Franklin Gothic Book"/>
                        </a:rPr>
                        <a:t>"Baby Of"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Franklin Gothic Book"/>
                        </a:rPr>
                        <a:t> patients in Sweihan clinic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Franklin Gothic Book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/>
                        </a:rPr>
                        <a:t>174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72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95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out of total no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723">
                <a:tc rowSpan="2"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E46D0A"/>
                          </a:solidFill>
                          <a:latin typeface="Wingdings"/>
                        </a:rPr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Total no. of MALE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"Baby Of"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Patients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46%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154"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723">
                <a:tc rowSpan="2"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9BBB59"/>
                          </a:solidFill>
                          <a:latin typeface="Wingdings"/>
                        </a:rPr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Total no. of FEMALE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"Baby Of"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Franklin Gothic Book"/>
                        </a:rPr>
                        <a:t> Patients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93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entury Gothic"/>
                        </a:rPr>
                        <a:t>54%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72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872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3" name="Picture 12"/>
          <p:cNvPicPr/>
          <p:nvPr/>
        </p:nvPicPr>
        <p:blipFill>
          <a:blip r:embed="rId2" cstate="print">
            <a:biLevel thresh="50000"/>
          </a:blip>
          <a:srcRect/>
          <a:stretch>
            <a:fillRect/>
          </a:stretch>
        </p:blipFill>
        <p:spPr bwMode="auto">
          <a:xfrm flipH="1">
            <a:off x="228600" y="3810000"/>
            <a:ext cx="5302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124200"/>
            <a:ext cx="619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29200" y="2209800"/>
            <a:ext cx="3657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886200"/>
            <a:ext cx="438484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105400" y="2590800"/>
            <a:ext cx="3286125" cy="5429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Out of 174 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Quality"/>
          <p:cNvPicPr>
            <a:picLocks noChangeAspect="1" noChangeArrowheads="1"/>
          </p:cNvPicPr>
          <p:nvPr/>
        </p:nvPicPr>
        <p:blipFill>
          <a:blip r:embed="rId6" cstate="print"/>
          <a:srcRect t="11585" r="7083"/>
          <a:stretch>
            <a:fillRect/>
          </a:stretch>
        </p:blipFill>
        <p:spPr bwMode="auto">
          <a:xfrm>
            <a:off x="5861380" y="107606"/>
            <a:ext cx="768020" cy="730594"/>
          </a:xfrm>
          <a:prstGeom prst="rect">
            <a:avLst/>
          </a:prstGeom>
          <a:noFill/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362672"/>
              </p:ext>
            </p:extLst>
          </p:nvPr>
        </p:nvGraphicFramePr>
        <p:xfrm>
          <a:off x="6477000" y="228600"/>
          <a:ext cx="2546700" cy="681286"/>
        </p:xfrm>
        <a:graphic>
          <a:graphicData uri="http://schemas.openxmlformats.org/drawingml/2006/table">
            <a:tbl>
              <a:tblPr/>
              <a:tblGrid>
                <a:gridCol w="636675"/>
                <a:gridCol w="636675"/>
                <a:gridCol w="636675"/>
                <a:gridCol w="636675"/>
              </a:tblGrid>
              <a:tr h="22965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Sweihan Healthcare Center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72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Quality Team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723">
                <a:tc gridSpan="4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44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93966"/>
              </p:ext>
            </p:extLst>
          </p:nvPr>
        </p:nvGraphicFramePr>
        <p:xfrm>
          <a:off x="228600" y="1600200"/>
          <a:ext cx="8686805" cy="4050785"/>
        </p:xfrm>
        <a:graphic>
          <a:graphicData uri="http://schemas.openxmlformats.org/drawingml/2006/table">
            <a:tbl>
              <a:tblPr/>
              <a:tblGrid>
                <a:gridCol w="838200"/>
                <a:gridCol w="194759"/>
                <a:gridCol w="796498"/>
                <a:gridCol w="1066143"/>
                <a:gridCol w="427290"/>
                <a:gridCol w="584927"/>
                <a:gridCol w="796498"/>
                <a:gridCol w="796498"/>
                <a:gridCol w="796498"/>
                <a:gridCol w="796498"/>
                <a:gridCol w="796498"/>
                <a:gridCol w="796498"/>
              </a:tblGrid>
              <a:tr h="350262">
                <a:tc rowSpan="2" gridSpan="6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itchFamily="34" charset="0"/>
                        </a:rPr>
                        <a:t>Age Bracket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262"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539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out of total no.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9" gridSpan="6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9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23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8064A2"/>
                          </a:solidFill>
                          <a:latin typeface="Wingdings"/>
                        </a:rPr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7F7F7F"/>
                          </a:solidFill>
                          <a:effectLst/>
                          <a:latin typeface="Franklin Gothic Book"/>
                        </a:rPr>
                        <a:t>6 months and below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7F7F7F"/>
                          </a:solidFill>
                          <a:effectLst/>
                          <a:latin typeface="Century Gothic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7F7F7F"/>
                          </a:solidFill>
                          <a:effectLst/>
                          <a:latin typeface="Century Gothic"/>
                        </a:rPr>
                        <a:t>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231"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23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70C0"/>
                          </a:solidFill>
                          <a:latin typeface="Wingdings"/>
                        </a:rPr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7F7F7F"/>
                          </a:solidFill>
                          <a:effectLst/>
                          <a:latin typeface="Franklin Gothic Book"/>
                        </a:rPr>
                        <a:t>Between 6 months to 1 year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7F7F7F"/>
                          </a:solidFill>
                          <a:effectLst/>
                          <a:latin typeface="Century Gothic"/>
                        </a:rPr>
                        <a:t>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7F7F7F"/>
                          </a:solidFill>
                          <a:effectLst/>
                          <a:latin typeface="Century Gothic"/>
                        </a:rPr>
                        <a:t>10%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231"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23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953735"/>
                          </a:solidFill>
                          <a:latin typeface="Wingdings"/>
                        </a:rPr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/>
                        </a:rPr>
                        <a:t>Between 1 year to 7 years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79%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231"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23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latin typeface="Wingdings"/>
                        </a:rPr>
                        <a:t>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/>
                        </a:rPr>
                        <a:t>7 years and above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262"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45921545"/>
              </p:ext>
            </p:extLst>
          </p:nvPr>
        </p:nvGraphicFramePr>
        <p:xfrm>
          <a:off x="4343400" y="2057400"/>
          <a:ext cx="4343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il_fi" descr="http://www.designofsignage.com/application/symbol/hospital/image/600x600/nursery.jpg"/>
          <p:cNvPicPr/>
          <p:nvPr/>
        </p:nvPicPr>
        <p:blipFill>
          <a:blip r:embed="rId3" cstate="print"/>
          <a:srcRect l="53920" t="13384" r="15678" b="6883"/>
          <a:stretch>
            <a:fillRect/>
          </a:stretch>
        </p:blipFill>
        <p:spPr bwMode="auto">
          <a:xfrm>
            <a:off x="609600" y="2743200"/>
            <a:ext cx="24574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038600"/>
            <a:ext cx="5048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l_fi" descr="http://www.aiga.org/Resources/SymbolSigns/gif_large/15_nursery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3429000"/>
            <a:ext cx="3714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l_fi" descr="http://www.iconpng.com/png/pictograms/man-symbol.png"/>
          <p:cNvPicPr/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8516" r="28125"/>
          <a:stretch>
            <a:fillRect/>
          </a:stretch>
        </p:blipFill>
        <p:spPr bwMode="auto">
          <a:xfrm>
            <a:off x="609600" y="4724400"/>
            <a:ext cx="26098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l_fi" descr="http://www.designofsignage.com/application/symbol/hospital/image/600x600/nursery.jpg"/>
          <p:cNvPicPr/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920" t="13384" r="15678" b="6883"/>
          <a:stretch>
            <a:fillRect/>
          </a:stretch>
        </p:blipFill>
        <p:spPr bwMode="auto">
          <a:xfrm>
            <a:off x="7772400" y="4348162"/>
            <a:ext cx="471049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45882" y="1371600"/>
            <a:ext cx="850118" cy="989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l_fi" descr="http://www.aiga.org/Resources/SymbolSigns/gif_large/15_nursery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4572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l_fi" descr="http://www.iconpng.com/png/pictograms/man-symbol.png"/>
          <p:cNvPicPr/>
          <p:nvPr/>
        </p:nvPicPr>
        <p:blipFill>
          <a:blip r:embed="rId8" cstate="print"/>
          <a:srcRect l="28516" r="28125"/>
          <a:stretch>
            <a:fillRect/>
          </a:stretch>
        </p:blipFill>
        <p:spPr bwMode="auto">
          <a:xfrm>
            <a:off x="8229600" y="3048000"/>
            <a:ext cx="604838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 descr="Quality"/>
          <p:cNvPicPr>
            <a:picLocks noChangeAspect="1" noChangeArrowheads="1"/>
          </p:cNvPicPr>
          <p:nvPr/>
        </p:nvPicPr>
        <p:blipFill>
          <a:blip r:embed="rId9" cstate="print"/>
          <a:srcRect t="11585" r="7083"/>
          <a:stretch>
            <a:fillRect/>
          </a:stretch>
        </p:blipFill>
        <p:spPr bwMode="auto">
          <a:xfrm>
            <a:off x="5861380" y="107606"/>
            <a:ext cx="768020" cy="730594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52400" y="4038600"/>
            <a:ext cx="4343400" cy="152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26921"/>
              </p:ext>
            </p:extLst>
          </p:nvPr>
        </p:nvGraphicFramePr>
        <p:xfrm>
          <a:off x="6477000" y="228600"/>
          <a:ext cx="2546700" cy="681286"/>
        </p:xfrm>
        <a:graphic>
          <a:graphicData uri="http://schemas.openxmlformats.org/drawingml/2006/table">
            <a:tbl>
              <a:tblPr/>
              <a:tblGrid>
                <a:gridCol w="636675"/>
                <a:gridCol w="636675"/>
                <a:gridCol w="636675"/>
                <a:gridCol w="636675"/>
              </a:tblGrid>
              <a:tr h="22965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Sweihan Healthcare Center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72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entury Gothic"/>
                        </a:rPr>
                        <a:t>Quality Team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723">
                <a:tc gridSpan="4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98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1122</TotalTime>
  <Words>125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Theme1</vt:lpstr>
      <vt:lpstr>1_Theme1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Jay Delos Reyes Santos</dc:creator>
  <cp:lastModifiedBy>Rodney Jay Delos Reyes Santos</cp:lastModifiedBy>
  <cp:revision>141</cp:revision>
  <dcterms:created xsi:type="dcterms:W3CDTF">2006-08-16T00:00:00Z</dcterms:created>
  <dcterms:modified xsi:type="dcterms:W3CDTF">2014-11-18T06:48:22Z</dcterms:modified>
</cp:coreProperties>
</file>